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4"/>
  </p:notesMasterIdLst>
  <p:sldIdLst>
    <p:sldId id="256" r:id="rId2"/>
    <p:sldId id="345" r:id="rId3"/>
    <p:sldId id="259" r:id="rId4"/>
    <p:sldId id="257" r:id="rId5"/>
    <p:sldId id="260" r:id="rId6"/>
    <p:sldId id="261" r:id="rId7"/>
    <p:sldId id="262" r:id="rId8"/>
    <p:sldId id="269" r:id="rId9"/>
    <p:sldId id="270" r:id="rId10"/>
    <p:sldId id="263" r:id="rId11"/>
    <p:sldId id="264" r:id="rId12"/>
    <p:sldId id="273" r:id="rId13"/>
    <p:sldId id="274" r:id="rId14"/>
    <p:sldId id="275" r:id="rId15"/>
    <p:sldId id="353" r:id="rId16"/>
    <p:sldId id="355" r:id="rId17"/>
    <p:sldId id="356" r:id="rId18"/>
    <p:sldId id="357" r:id="rId19"/>
    <p:sldId id="358" r:id="rId20"/>
    <p:sldId id="359" r:id="rId21"/>
    <p:sldId id="360" r:id="rId22"/>
    <p:sldId id="276" r:id="rId23"/>
    <p:sldId id="277" r:id="rId24"/>
    <p:sldId id="281" r:id="rId25"/>
    <p:sldId id="282" r:id="rId26"/>
    <p:sldId id="361" r:id="rId27"/>
    <p:sldId id="362" r:id="rId28"/>
    <p:sldId id="363" r:id="rId29"/>
    <p:sldId id="378" r:id="rId30"/>
    <p:sldId id="379" r:id="rId31"/>
    <p:sldId id="380" r:id="rId32"/>
    <p:sldId id="381" r:id="rId33"/>
    <p:sldId id="365" r:id="rId34"/>
    <p:sldId id="366" r:id="rId35"/>
    <p:sldId id="370" r:id="rId36"/>
    <p:sldId id="367" r:id="rId37"/>
    <p:sldId id="371" r:id="rId38"/>
    <p:sldId id="372" r:id="rId39"/>
    <p:sldId id="373" r:id="rId40"/>
    <p:sldId id="374" r:id="rId41"/>
    <p:sldId id="376" r:id="rId42"/>
    <p:sldId id="377" r:id="rId43"/>
    <p:sldId id="369" r:id="rId44"/>
    <p:sldId id="382" r:id="rId45"/>
    <p:sldId id="383" r:id="rId46"/>
    <p:sldId id="384" r:id="rId47"/>
    <p:sldId id="386" r:id="rId48"/>
    <p:sldId id="387" r:id="rId49"/>
    <p:sldId id="388" r:id="rId50"/>
    <p:sldId id="389" r:id="rId51"/>
    <p:sldId id="390" r:id="rId52"/>
    <p:sldId id="391" r:id="rId53"/>
    <p:sldId id="392" r:id="rId54"/>
    <p:sldId id="393" r:id="rId55"/>
    <p:sldId id="400" r:id="rId56"/>
    <p:sldId id="394" r:id="rId57"/>
    <p:sldId id="395" r:id="rId58"/>
    <p:sldId id="396" r:id="rId59"/>
    <p:sldId id="397" r:id="rId60"/>
    <p:sldId id="398" r:id="rId61"/>
    <p:sldId id="399" r:id="rId62"/>
    <p:sldId id="385" r:id="rId6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4" d="100"/>
          <a:sy n="74" d="100"/>
        </p:scale>
        <p:origin x="-582" y="-9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EBE7090-1FCC-400E-A314-CEE24654E70E}" type="datetimeFigureOut">
              <a:rPr lang="en-IN" smtClean="0"/>
              <a:pPr/>
              <a:t>15-03-2022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6B98F5-7C99-4686-8AEA-5226C0CC7485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9732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26B98F5-7C99-4686-8AEA-5226C0CC7485}" type="slidenum">
              <a:rPr lang="en-IN" smtClean="0"/>
              <a:pPr/>
              <a:t>1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1717779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24A00-593E-46FD-9632-8FCF44FE41F8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71716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24A00-593E-46FD-9632-8FCF44FE41F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22006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24A00-593E-46FD-9632-8FCF44FE41F8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24978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24A00-593E-46FD-9632-8FCF44FE41F8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64602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24A00-593E-46FD-9632-8FCF44FE41F8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03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24A00-593E-46FD-9632-8FCF44FE41F8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2015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24A00-593E-46FD-9632-8FCF44FE41F8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53014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24A00-593E-46FD-9632-8FCF44FE41F8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68736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24A00-593E-46FD-9632-8FCF44FE41F8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2056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24A00-593E-46FD-9632-8FCF44FE41F8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55958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24A00-593E-46FD-9632-8FCF44FE41F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75659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24A00-593E-46FD-9632-8FCF44FE41F8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174906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24A00-593E-46FD-9632-8FCF44FE41F8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313215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24A00-593E-46FD-9632-8FCF44FE41F8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53987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24A00-593E-46FD-9632-8FCF44FE41F8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687007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24A00-593E-46FD-9632-8FCF44FE41F8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5633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24A00-593E-46FD-9632-8FCF44FE41F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15589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24A00-593E-46FD-9632-8FCF44FE41F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9027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24A00-593E-46FD-9632-8FCF44FE41F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0988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24A00-593E-46FD-9632-8FCF44FE41F8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5644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24A00-593E-46FD-9632-8FCF44FE41F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81309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24A00-593E-46FD-9632-8FCF44FE41F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31040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4824A00-593E-46FD-9632-8FCF44FE41F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5002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F752E8-D3E7-41FE-9161-7BF85AA07D5F}" type="datetime1">
              <a:rPr lang="en-IN" smtClean="0"/>
              <a:pPr/>
              <a:t>15-03-2022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This Pdf/PPt is not sufficient for your current syllabus , kindly read from your text /reference book also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67B9F-A0F3-4340-B8C6-9D3F79B6A21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5869184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476D8-1B1E-4E20-B066-5CDB13B67790}" type="datetime1">
              <a:rPr lang="en-IN" smtClean="0"/>
              <a:pPr/>
              <a:t>15-03-2022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This Pdf/PPt is not sufficient for your current syllabus , kindly read from your text /reference book also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67B9F-A0F3-4340-B8C6-9D3F79B6A21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693636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334D85F-66B7-4286-97E6-89FF53502C38}" type="datetime1">
              <a:rPr lang="en-IN" smtClean="0"/>
              <a:pPr/>
              <a:t>15-03-2022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This Pdf/PPt is not sufficient for your current syllabus , kindly read from your text /reference book also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67B9F-A0F3-4340-B8C6-9D3F79B6A21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35912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F4BA40-7A81-48F4-8BBD-CE96019B87E5}" type="datetime1">
              <a:rPr lang="en-IN" smtClean="0"/>
              <a:pPr/>
              <a:t>15-03-2022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This Pdf/PPt is not sufficient for your current syllabus , kindly read from your text /reference book also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67B9F-A0F3-4340-B8C6-9D3F79B6A21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34381199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A93D05-1A7F-48D5-A3C5-41A5F340CDC4}" type="datetime1">
              <a:rPr lang="en-IN" smtClean="0"/>
              <a:pPr/>
              <a:t>15-03-2022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This Pdf/PPt is not sufficient for your current syllabus , kindly read from your text /reference book also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67B9F-A0F3-4340-B8C6-9D3F79B6A21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657865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C4DEED-0DC8-441D-93BD-4C408692A073}" type="datetime1">
              <a:rPr lang="en-IN" smtClean="0"/>
              <a:pPr/>
              <a:t>15-03-2022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This Pdf/PPt is not sufficient for your current syllabus , kindly read from your text /reference book also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67B9F-A0F3-4340-B8C6-9D3F79B6A21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2820632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9FE14B-95BE-4A1B-ACAE-30EDB3ABE229}" type="datetime1">
              <a:rPr lang="en-IN" smtClean="0"/>
              <a:pPr/>
              <a:t>15-03-2022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This Pdf/PPt is not sufficient for your current syllabus , kindly read from your text /reference book also</a:t>
            </a: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67B9F-A0F3-4340-B8C6-9D3F79B6A21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4904573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D8328F-15A7-4B49-914D-90BFFABE9D4F}" type="datetime1">
              <a:rPr lang="en-IN" smtClean="0"/>
              <a:pPr/>
              <a:t>15-03-2022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This Pdf/PPt is not sufficient for your current syllabus , kindly read from your text /reference book also</a:t>
            </a: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67B9F-A0F3-4340-B8C6-9D3F79B6A21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2462016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233DB71-C601-40D0-985E-3804DFAEED2C}" type="datetime1">
              <a:rPr lang="en-IN" smtClean="0"/>
              <a:pPr/>
              <a:t>15-03-2022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This Pdf/PPt is not sufficient for your current syllabus , kindly read from your text /reference book also</a:t>
            </a: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67B9F-A0F3-4340-B8C6-9D3F79B6A21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307849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F0B044-C05F-4100-9BEC-1361FF6B3D9B}" type="datetime1">
              <a:rPr lang="en-IN" smtClean="0"/>
              <a:pPr/>
              <a:t>15-03-2022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This Pdf/PPt is not sufficient for your current syllabus , kindly read from your text /reference book also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67B9F-A0F3-4340-B8C6-9D3F79B6A21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9392538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2B7125-3C5C-4C63-9D26-C9E3F7C3A973}" type="datetime1">
              <a:rPr lang="en-IN" smtClean="0"/>
              <a:pPr/>
              <a:t>15-03-2022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This Pdf/PPt is not sufficient for your current syllabus , kindly read from your text /reference book also</a:t>
            </a: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AE67B9F-A0F3-4340-B8C6-9D3F79B6A21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0213631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69EB16E-D8E4-4991-B921-78C579A1B78A}" type="datetime1">
              <a:rPr lang="en-IN" smtClean="0"/>
              <a:pPr/>
              <a:t>15-03-2022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IN" smtClean="0"/>
              <a:t>This Pdf/PPt is not sufficient for your current syllabus , kindly read from your text /reference book also</a:t>
            </a: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AE67B9F-A0F3-4340-B8C6-9D3F79B6A21D}" type="slidenum">
              <a:rPr lang="en-IN" smtClean="0"/>
              <a:pPr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39286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rummypassion.com/" TargetMode="Externa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98122" y="1155808"/>
            <a:ext cx="9144000" cy="2387600"/>
          </a:xfrm>
        </p:spPr>
        <p:txBody>
          <a:bodyPr>
            <a:normAutofit/>
          </a:bodyPr>
          <a:lstStyle/>
          <a:p>
            <a:r>
              <a:rPr lang="en-GB" dirty="0" smtClean="0"/>
              <a:t>Statistical Reasoning</a:t>
            </a:r>
            <a:endParaRPr lang="en-IN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416423" y="4731591"/>
            <a:ext cx="9144000" cy="1655762"/>
          </a:xfrm>
        </p:spPr>
        <p:txBody>
          <a:bodyPr>
            <a:normAutofit/>
          </a:bodyPr>
          <a:lstStyle/>
          <a:p>
            <a:r>
              <a:rPr lang="en-US" sz="4000" dirty="0" smtClean="0"/>
              <a:t>UNIT 4</a:t>
            </a:r>
            <a:endParaRPr lang="en-IN" sz="4000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This Pdf/PPt is not sufficient for your current syllabus , kindly read from your text /reference book also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264757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Independent Events</a:t>
            </a:r>
            <a:br>
              <a:rPr lang="en-US" dirty="0" smtClean="0"/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352282"/>
            <a:ext cx="10515600" cy="525775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This Pdf/PPt is not sufficient for your current syllabus , kindly read from your text /reference book also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456306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41846"/>
            <a:ext cx="10515600" cy="871247"/>
          </a:xfrm>
        </p:spPr>
        <p:txBody>
          <a:bodyPr/>
          <a:lstStyle/>
          <a:p>
            <a:r>
              <a:rPr lang="en-US" dirty="0" smtClean="0"/>
              <a:t>Dependent Events:</a:t>
            </a:r>
            <a:endParaRPr lang="en-IN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37786" y="913093"/>
            <a:ext cx="13117728" cy="5781675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This Pdf/PPt is not sufficient for your current syllabus , kindly read from your text /reference book also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67667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024" y="-1"/>
            <a:ext cx="12070975" cy="6858001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This Pdf/PPt is not sufficient for your current syllabus , kindly read from your text /reference book also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88387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dirty="0" smtClean="0"/>
              <a:t>				Bayes</a:t>
            </a:r>
            <a:r>
              <a:rPr lang="en-IN" dirty="0"/>
              <a:t>’ theorem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IN" dirty="0"/>
              <a:t>Bayes’ theorem, named after 18th-century British mathematician Thomas Bayes, is a mathematical formula for determining conditional probabilities. This theorem has enormous importance in the field of data science. </a:t>
            </a:r>
          </a:p>
          <a:p>
            <a:r>
              <a:rPr lang="en-IN" dirty="0"/>
              <a:t>Bayesian inference is a method in which Bayes’ theorem is used to update the probability for a hypothesis as more evidence or information becomes available. Bayesian inference has found application in a wide range of activities, including </a:t>
            </a:r>
            <a:r>
              <a:rPr lang="en-IN" b="1" dirty="0"/>
              <a:t>science</a:t>
            </a:r>
            <a:r>
              <a:rPr lang="en-IN" dirty="0"/>
              <a:t>,</a:t>
            </a:r>
            <a:r>
              <a:rPr lang="en-IN" b="1" dirty="0"/>
              <a:t> engineering</a:t>
            </a:r>
            <a:r>
              <a:rPr lang="en-IN" dirty="0"/>
              <a:t>,</a:t>
            </a:r>
            <a:r>
              <a:rPr lang="en-IN" b="1" dirty="0"/>
              <a:t> philosophy</a:t>
            </a:r>
            <a:r>
              <a:rPr lang="en-IN" dirty="0"/>
              <a:t>, </a:t>
            </a:r>
            <a:r>
              <a:rPr lang="en-IN" b="1" dirty="0"/>
              <a:t>medicine</a:t>
            </a:r>
            <a:r>
              <a:rPr lang="en-IN" dirty="0"/>
              <a:t>,</a:t>
            </a:r>
            <a:r>
              <a:rPr lang="en-IN" b="1" dirty="0"/>
              <a:t> sport</a:t>
            </a:r>
            <a:r>
              <a:rPr lang="en-IN" dirty="0"/>
              <a:t>,</a:t>
            </a:r>
            <a:r>
              <a:rPr lang="en-IN" b="1" dirty="0"/>
              <a:t> and law</a:t>
            </a:r>
            <a:r>
              <a:rPr lang="en-IN" dirty="0"/>
              <a:t>.</a:t>
            </a:r>
          </a:p>
          <a:p>
            <a:r>
              <a:rPr lang="en-IN" b="1" dirty="0"/>
              <a:t>In finance</a:t>
            </a:r>
            <a:r>
              <a:rPr lang="en-IN" dirty="0"/>
              <a:t>, for example, Bayes’ theorem can be used to rate the risk of lending money to potential borrowers. </a:t>
            </a:r>
            <a:endParaRPr lang="en-IN" dirty="0" smtClean="0"/>
          </a:p>
          <a:p>
            <a:r>
              <a:rPr lang="en-IN" b="1" dirty="0" smtClean="0"/>
              <a:t>In </a:t>
            </a:r>
            <a:r>
              <a:rPr lang="en-IN" b="1" dirty="0"/>
              <a:t>medicine</a:t>
            </a:r>
            <a:r>
              <a:rPr lang="en-IN" dirty="0"/>
              <a:t>, the theorem can be used to determine the accuracy of medical test results by taking into consideration how likely any given person is to have a disease and the general accuracy of the test.</a:t>
            </a:r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This Pdf/PPt is not sufficient for your current syllabus , kindly read from your text /reference book also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75852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7" name="Content Placeholder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1706" y="365125"/>
            <a:ext cx="11793070" cy="6237381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This Pdf/PPt is not sufficient for your current syllabus , kindly read from your text /reference book also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151072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This Pdf/PPt is not sufficient for your current syllabus , kindly read from your text /reference book also</a:t>
            </a:r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2488" y="528638"/>
            <a:ext cx="10487025" cy="5800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85339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812" y="174812"/>
            <a:ext cx="11869270" cy="6562164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8088" t="20966" r="27206" b="8803"/>
          <a:stretch/>
        </p:blipFill>
        <p:spPr>
          <a:xfrm>
            <a:off x="1919926" y="300444"/>
            <a:ext cx="8743591" cy="63108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21520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812" y="174812"/>
            <a:ext cx="11869270" cy="6562164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8088" t="35679" r="26544" b="36268"/>
          <a:stretch/>
        </p:blipFill>
        <p:spPr>
          <a:xfrm>
            <a:off x="883556" y="1929653"/>
            <a:ext cx="10715708" cy="3052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63466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812" y="174812"/>
            <a:ext cx="11869270" cy="6562164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8088" t="37445" r="26985" b="31559"/>
          <a:stretch/>
        </p:blipFill>
        <p:spPr>
          <a:xfrm>
            <a:off x="578370" y="1701053"/>
            <a:ext cx="11062154" cy="35096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5664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812" y="174812"/>
            <a:ext cx="11869270" cy="6562164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7867" t="19790" r="26875" b="8803"/>
          <a:stretch/>
        </p:blipFill>
        <p:spPr>
          <a:xfrm>
            <a:off x="1761565" y="322728"/>
            <a:ext cx="8659906" cy="62918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88006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-111393"/>
            <a:ext cx="10515600" cy="935641"/>
          </a:xfrm>
        </p:spPr>
        <p:txBody>
          <a:bodyPr/>
          <a:lstStyle/>
          <a:p>
            <a:r>
              <a:rPr lang="en-US" dirty="0" smtClean="0"/>
              <a:t>Few Real life Examples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1972" y="824248"/>
            <a:ext cx="11552349" cy="564094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6593982" y="824248"/>
            <a:ext cx="5598017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IN" b="1" dirty="0" smtClean="0"/>
              <a:t>Card Games</a:t>
            </a:r>
            <a:r>
              <a:rPr lang="en-IN" dirty="0" smtClean="0"/>
              <a:t>: Traditional card game of skills ‘</a:t>
            </a:r>
            <a:r>
              <a:rPr lang="en-IN" dirty="0" smtClean="0">
                <a:hlinkClick r:id="rId3"/>
              </a:rPr>
              <a:t>rummy</a:t>
            </a:r>
            <a:r>
              <a:rPr lang="en-IN" dirty="0" smtClean="0"/>
              <a:t>’ uses the concept of probability, along with those of permutations and combinations. Players keep on calculating their chances of getting a particular card they require and in the process learn these concepts without making conscious efforts.</a:t>
            </a:r>
          </a:p>
          <a:p>
            <a:endParaRPr lang="en-IN" dirty="0" smtClean="0"/>
          </a:p>
          <a:p>
            <a:r>
              <a:rPr lang="en-IN" b="1" dirty="0" smtClean="0"/>
              <a:t>Video Games and Board Games</a:t>
            </a:r>
            <a:r>
              <a:rPr lang="en-IN" dirty="0" smtClean="0"/>
              <a:t>: On the same lines, these games too propel the player to think in terms of probability.</a:t>
            </a:r>
            <a:endParaRPr lang="en-IN" dirty="0"/>
          </a:p>
        </p:txBody>
      </p:sp>
      <p:sp>
        <p:nvSpPr>
          <p:cNvPr id="6" name="Rectangle 5"/>
          <p:cNvSpPr/>
          <p:nvPr/>
        </p:nvSpPr>
        <p:spPr>
          <a:xfrm>
            <a:off x="6765742" y="3816628"/>
            <a:ext cx="193174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EARTHQUAKE RISK</a:t>
            </a:r>
            <a:endParaRPr lang="en-IN" dirty="0"/>
          </a:p>
        </p:txBody>
      </p:sp>
      <p:sp>
        <p:nvSpPr>
          <p:cNvPr id="7" name="Rectangle 6"/>
          <p:cNvSpPr/>
          <p:nvPr/>
        </p:nvSpPr>
        <p:spPr>
          <a:xfrm>
            <a:off x="6765742" y="4318615"/>
            <a:ext cx="28707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Train/Bus Seat Confirmation </a:t>
            </a:r>
            <a:endParaRPr lang="en-IN" dirty="0"/>
          </a:p>
        </p:txBody>
      </p:sp>
      <p:sp>
        <p:nvSpPr>
          <p:cNvPr id="8" name="Rectangle 7"/>
          <p:cNvSpPr/>
          <p:nvPr/>
        </p:nvSpPr>
        <p:spPr>
          <a:xfrm>
            <a:off x="6765742" y="5121601"/>
            <a:ext cx="17599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Flight scheduling</a:t>
            </a:r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6765742" y="5682792"/>
            <a:ext cx="24277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Stock Market Prediction</a:t>
            </a:r>
            <a:endParaRPr lang="en-IN" dirty="0"/>
          </a:p>
        </p:txBody>
      </p:sp>
      <p:sp>
        <p:nvSpPr>
          <p:cNvPr id="10" name="Rectangle 9"/>
          <p:cNvSpPr/>
          <p:nvPr/>
        </p:nvSpPr>
        <p:spPr>
          <a:xfrm>
            <a:off x="6765742" y="6243983"/>
            <a:ext cx="19831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Speech recognition</a:t>
            </a:r>
            <a:endParaRPr lang="en-IN" dirty="0"/>
          </a:p>
        </p:txBody>
      </p:sp>
      <p:sp>
        <p:nvSpPr>
          <p:cNvPr id="11" name="Rectangle 10"/>
          <p:cNvSpPr/>
          <p:nvPr/>
        </p:nvSpPr>
        <p:spPr>
          <a:xfrm>
            <a:off x="6800512" y="4722771"/>
            <a:ext cx="12005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IN" dirty="0" smtClean="0"/>
              <a:t>Dictionary </a:t>
            </a:r>
            <a:endParaRPr lang="en-IN" dirty="0"/>
          </a:p>
        </p:txBody>
      </p:sp>
      <p:sp>
        <p:nvSpPr>
          <p:cNvPr id="12" name="Footer Placeholder 1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This Pdf/PPt is not sufficient for your current syllabus , kindly read from your text /reference book also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24881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812" y="174812"/>
            <a:ext cx="11869270" cy="6562164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7867" t="31756" r="26985" b="7234"/>
          <a:stretch/>
        </p:blipFill>
        <p:spPr>
          <a:xfrm>
            <a:off x="1613648" y="423326"/>
            <a:ext cx="9751021" cy="6065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6353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812" y="174812"/>
            <a:ext cx="11869270" cy="6562164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8309" t="43919" r="29522" b="29401"/>
          <a:stretch/>
        </p:blipFill>
        <p:spPr>
          <a:xfrm>
            <a:off x="1064785" y="1855693"/>
            <a:ext cx="10476053" cy="3012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82610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5154" y="0"/>
            <a:ext cx="11976846" cy="6858000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This Pdf/PPt is not sufficient for your current syllabus , kindly read from your text /reference book also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06354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492" y="140531"/>
            <a:ext cx="11694459" cy="6353175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This Pdf/PPt is not sufficient for your current syllabus , kindly read from your text /reference book also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7186581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6176" y="147918"/>
            <a:ext cx="11551024" cy="6320117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This Pdf/PPt is not sufficient for your current syllabus , kindly read from your text /reference book also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204392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365126"/>
            <a:ext cx="10515600" cy="5811838"/>
          </a:xfrm>
          <a:prstGeom prst="rect">
            <a:avLst/>
          </a:prstGeom>
        </p:spPr>
      </p:pic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This Pdf/PPt is not sufficient for your current syllabus , kindly read from your text /reference book also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9127128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This Pdf/PPt is not sufficient for your current syllabus , kindly read from your text /reference book also</a:t>
            </a:r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0913" y="324119"/>
            <a:ext cx="9852338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55737" y="4377006"/>
            <a:ext cx="6048375" cy="2562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71169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This Pdf/PPt is not sufficient for your current syllabus , kindly read from your text /reference book also</a:t>
            </a:r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8518" y="490538"/>
            <a:ext cx="6948220" cy="5876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22147" y="669701"/>
            <a:ext cx="5170665" cy="51257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5963079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This Pdf/PPt is not sufficient for your current syllabus , kindly read from your text /reference book also</a:t>
            </a:r>
            <a:endParaRPr lang="en-IN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806" y="309093"/>
            <a:ext cx="9750447" cy="18664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7806" y="2396812"/>
            <a:ext cx="4457700" cy="2476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824657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This Pdf/PPt is not sufficient for your current syllabus , kindly read from your text /reference book also</a:t>
            </a:r>
            <a:endParaRPr lang="en-IN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882" y="848597"/>
            <a:ext cx="10947781" cy="38264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65348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	Probability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38200" y="1690688"/>
            <a:ext cx="10778544" cy="486545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This Pdf/PPt is not sufficient for your current syllabus , kindly read from your text /reference book also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567911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This Pdf/PPt is not sufficient for your current syllabus , kindly read from your text /reference book also</a:t>
            </a:r>
            <a:endParaRPr lang="en-IN"/>
          </a:p>
        </p:txBody>
      </p:sp>
      <p:pic>
        <p:nvPicPr>
          <p:cNvPr id="3074" name="Picture 2" descr="https://brilliant-staff-media.s3-us-west-2.amazonaws.com/tiffany-wang/FGQvcQH57l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0254" y="1667622"/>
            <a:ext cx="12041746" cy="280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775846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This Pdf/PPt is not sufficient for your current syllabus , kindly read from your text /reference book also</a:t>
            </a:r>
            <a:endParaRPr lang="en-IN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0456" y="540914"/>
            <a:ext cx="11511969" cy="5293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7399410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This Pdf/PPt is not sufficient for your current syllabus , kindly read from your text /reference book also</a:t>
            </a:r>
            <a:endParaRPr lang="en-IN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188" y="669702"/>
            <a:ext cx="11477625" cy="52159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4744546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812" y="174812"/>
            <a:ext cx="11869270" cy="6562164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8309" t="43330" r="27206" b="25282"/>
          <a:stretch/>
        </p:blipFill>
        <p:spPr>
          <a:xfrm>
            <a:off x="878203" y="1761564"/>
            <a:ext cx="10462486" cy="3388659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373214" y="753207"/>
            <a:ext cx="94724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/>
            <a:r>
              <a:rPr lang="en-US" sz="3200" b="1" dirty="0">
                <a:solidFill>
                  <a:srgbClr val="610B38"/>
                </a:solidFill>
                <a:latin typeface="erdana"/>
              </a:rPr>
              <a:t>Bayesian Belief Network in artificial intelligence</a:t>
            </a:r>
            <a:endParaRPr lang="en-US" sz="3200" b="1" i="0" dirty="0">
              <a:solidFill>
                <a:srgbClr val="610B38"/>
              </a:solidFill>
              <a:effectLst/>
              <a:latin typeface="erdana"/>
            </a:endParaRPr>
          </a:p>
        </p:txBody>
      </p:sp>
    </p:spTree>
    <p:extLst>
      <p:ext uri="{BB962C8B-B14F-4D97-AF65-F5344CB8AC3E}">
        <p14:creationId xmlns:p14="http://schemas.microsoft.com/office/powerpoint/2010/main" val="1377566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812" y="174812"/>
            <a:ext cx="11869270" cy="6562164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8530" t="25871" r="26765" b="29794"/>
          <a:stretch/>
        </p:blipFill>
        <p:spPr>
          <a:xfrm>
            <a:off x="841531" y="1317812"/>
            <a:ext cx="10535831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0870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17867" t="23320" r="26655" b="33718"/>
          <a:stretch/>
        </p:blipFill>
        <p:spPr>
          <a:xfrm>
            <a:off x="510622" y="874058"/>
            <a:ext cx="5398859" cy="554038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8530" t="25282" r="36801" b="22928"/>
          <a:stretch/>
        </p:blipFill>
        <p:spPr>
          <a:xfrm>
            <a:off x="6687402" y="408141"/>
            <a:ext cx="5027193" cy="60955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53310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812" y="174812"/>
            <a:ext cx="11869270" cy="6562164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18309" t="24890" r="37022" b="17043"/>
          <a:stretch/>
        </p:blipFill>
        <p:spPr>
          <a:xfrm>
            <a:off x="2619981" y="1210235"/>
            <a:ext cx="6145215" cy="449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8909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812" y="174812"/>
            <a:ext cx="11869270" cy="6562164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5441" y="1210235"/>
            <a:ext cx="10752862" cy="4491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607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4788" y="423863"/>
            <a:ext cx="11782425" cy="6010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178553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63" y="185738"/>
            <a:ext cx="11953875" cy="6486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8119586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dirty="0" smtClean="0"/>
              <a:t>Probability quantifies as a number between 0 and 1, where, loosely speaking, 0 indicates impossibility and 1 indicates certainty.</a:t>
            </a:r>
          </a:p>
          <a:p>
            <a:endParaRPr lang="en-IN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3491" y="2855156"/>
            <a:ext cx="9530367" cy="1937037"/>
          </a:xfrm>
          <a:prstGeom prst="rect">
            <a:avLst/>
          </a:prstGeom>
        </p:spPr>
      </p:pic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This Pdf/PPt is not sufficient for your current syllabus , kindly read from your text /reference book also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77837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313" y="204716"/>
            <a:ext cx="11001375" cy="63892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5829357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913" y="0"/>
            <a:ext cx="12068175" cy="6886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6602632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109183"/>
            <a:ext cx="12192000" cy="69467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47219950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This Pdf/PPt is not sufficient for your current syllabus , kindly read from your text /reference book also</a:t>
            </a:r>
            <a:endParaRPr lang="en-IN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911" y="223838"/>
            <a:ext cx="11822806" cy="641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4935855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This Pdf/PPt is not sufficient for your current syllabus , kindly read from your text /reference book also</a:t>
            </a:r>
            <a:endParaRPr lang="en-IN"/>
          </a:p>
        </p:txBody>
      </p:sp>
      <p:pic>
        <p:nvPicPr>
          <p:cNvPr id="1229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2438" y="166688"/>
            <a:ext cx="11287125" cy="65246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33142387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This Pdf/PPt is not sufficient for your current syllabus , kindly read from your text /reference book also</a:t>
            </a:r>
            <a:endParaRPr lang="en-IN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871538"/>
            <a:ext cx="12093262" cy="5114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85648213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This Pdf/PPt is not sufficient for your current syllabus , kindly read from your text /reference book also</a:t>
            </a:r>
            <a:endParaRPr lang="en-IN"/>
          </a:p>
        </p:txBody>
      </p:sp>
      <p:pic>
        <p:nvPicPr>
          <p:cNvPr id="1433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9538"/>
            <a:ext cx="12734925" cy="66389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876223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This Pdf/PPt is not sufficient for your current syllabus , kindly read from your text /reference book also</a:t>
            </a:r>
            <a:endParaRPr lang="en-IN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223838"/>
            <a:ext cx="12192000" cy="6410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697820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812" y="174812"/>
            <a:ext cx="11869270" cy="6562164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2389" t="28029" r="30294" b="34895"/>
          <a:stretch/>
        </p:blipFill>
        <p:spPr>
          <a:xfrm>
            <a:off x="798499" y="1640540"/>
            <a:ext cx="10621895" cy="4679577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2827610" y="700461"/>
            <a:ext cx="680506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1" dirty="0" err="1">
                <a:solidFill>
                  <a:srgbClr val="008000"/>
                </a:solidFill>
                <a:latin typeface="Verdana" panose="020B0604030504040204" pitchFamily="34" charset="0"/>
              </a:rPr>
              <a:t>Dempster</a:t>
            </a:r>
            <a:r>
              <a:rPr lang="en-US" sz="2800" b="1" dirty="0">
                <a:solidFill>
                  <a:srgbClr val="008000"/>
                </a:solidFill>
                <a:latin typeface="Verdana" panose="020B0604030504040204" pitchFamily="34" charset="0"/>
              </a:rPr>
              <a:t> – Shafer Theory (DST)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77827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812" y="174812"/>
            <a:ext cx="11869270" cy="6562164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2610" t="28028" r="28529" b="52354"/>
          <a:stretch/>
        </p:blipFill>
        <p:spPr>
          <a:xfrm>
            <a:off x="914399" y="2043952"/>
            <a:ext cx="10722692" cy="2420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772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Probability Examples:</a:t>
            </a:r>
            <a:endParaRPr lang="en-IN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89398" y="1690688"/>
            <a:ext cx="11410682" cy="3563892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This Pdf/PPt is not sufficient for your current syllabus , kindly read from your text /reference book also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85185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812" y="174812"/>
            <a:ext cx="11869270" cy="6562164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7611" t="28813" r="29963" b="16846"/>
          <a:stretch/>
        </p:blipFill>
        <p:spPr>
          <a:xfrm>
            <a:off x="572900" y="632012"/>
            <a:ext cx="11073093" cy="5419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01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812" y="174812"/>
            <a:ext cx="11869270" cy="6562164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611" t="17239" r="29853" b="21947"/>
          <a:stretch/>
        </p:blipFill>
        <p:spPr>
          <a:xfrm>
            <a:off x="806821" y="330509"/>
            <a:ext cx="10905999" cy="5962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4839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812" y="174812"/>
            <a:ext cx="11869270" cy="6562164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2219792" y="2504746"/>
            <a:ext cx="7779309" cy="267765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dirty="0" err="1"/>
              <a:t>Dempster</a:t>
            </a:r>
            <a:r>
              <a:rPr lang="en-US" sz="2800" dirty="0"/>
              <a:t> – Shafer Theory (DST</a:t>
            </a:r>
            <a:r>
              <a:rPr lang="en-US" sz="2800" dirty="0" smtClean="0"/>
              <a:t>) is a combination of </a:t>
            </a:r>
          </a:p>
          <a:p>
            <a:endParaRPr lang="en-US" sz="2800" dirty="0"/>
          </a:p>
          <a:p>
            <a:pPr marL="342900" indent="-342900">
              <a:buAutoNum type="arabicPeriod"/>
            </a:pPr>
            <a:r>
              <a:rPr lang="en-US" sz="2800" dirty="0" smtClean="0"/>
              <a:t>Belief and plausibility</a:t>
            </a:r>
          </a:p>
          <a:p>
            <a:pPr marL="342900" indent="-342900">
              <a:buAutoNum type="arabicPeriod"/>
            </a:pPr>
            <a:r>
              <a:rPr lang="en-US" sz="2800" dirty="0" smtClean="0"/>
              <a:t>Belief and mass</a:t>
            </a:r>
          </a:p>
          <a:p>
            <a:pPr marL="342900" indent="-342900">
              <a:buAutoNum type="arabicPeriod"/>
            </a:pPr>
            <a:r>
              <a:rPr lang="en-US" sz="2800" dirty="0" smtClean="0"/>
              <a:t>Plausibility and mass</a:t>
            </a:r>
          </a:p>
          <a:p>
            <a:pPr marL="342900" indent="-342900">
              <a:buAutoNum type="arabicPeriod"/>
            </a:pPr>
            <a:r>
              <a:rPr lang="en-US" sz="2800" dirty="0" smtClean="0"/>
              <a:t>Belief and intermediate</a:t>
            </a:r>
          </a:p>
        </p:txBody>
      </p:sp>
    </p:spTree>
    <p:extLst>
      <p:ext uri="{BB962C8B-B14F-4D97-AF65-F5344CB8AC3E}">
        <p14:creationId xmlns:p14="http://schemas.microsoft.com/office/powerpoint/2010/main" val="3706506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812" y="174812"/>
            <a:ext cx="11869270" cy="6562164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2831" t="29206" r="29191" b="28421"/>
          <a:stretch/>
        </p:blipFill>
        <p:spPr>
          <a:xfrm>
            <a:off x="918507" y="981635"/>
            <a:ext cx="10381879" cy="51551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8680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812" y="174812"/>
            <a:ext cx="11869270" cy="6562164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2941" t="36464" r="29743" b="26459"/>
          <a:stretch/>
        </p:blipFill>
        <p:spPr>
          <a:xfrm>
            <a:off x="584839" y="927846"/>
            <a:ext cx="11049215" cy="4867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72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This Pdf/PPt is not sufficient for your current syllabus , kindly read from your text /reference book also</a:t>
            </a:r>
            <a:endParaRPr lang="en-IN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339" y="734097"/>
            <a:ext cx="10921284" cy="410131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154822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812" y="174812"/>
            <a:ext cx="11869270" cy="6562164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5957" t="18416" r="32499" b="51177"/>
          <a:stretch/>
        </p:blipFill>
        <p:spPr>
          <a:xfrm>
            <a:off x="1196787" y="658906"/>
            <a:ext cx="10069159" cy="2796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22534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812" y="174812"/>
            <a:ext cx="11869270" cy="6562164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7390" t="42153" r="28419" b="12531"/>
          <a:stretch/>
        </p:blipFill>
        <p:spPr>
          <a:xfrm>
            <a:off x="502371" y="1331260"/>
            <a:ext cx="11214151" cy="4450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189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812" y="174812"/>
            <a:ext cx="11869270" cy="6562164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2941" t="29990" r="29191" b="25283"/>
          <a:stretch/>
        </p:blipFill>
        <p:spPr>
          <a:xfrm>
            <a:off x="799214" y="666187"/>
            <a:ext cx="10620465" cy="55794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82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812" y="174812"/>
            <a:ext cx="11869270" cy="6562164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2610" t="29206" r="28861" b="49019"/>
          <a:stretch/>
        </p:blipFill>
        <p:spPr>
          <a:xfrm>
            <a:off x="699122" y="1721223"/>
            <a:ext cx="10820649" cy="2729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8380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6671" y="729054"/>
            <a:ext cx="10972800" cy="298006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5915" y="3940935"/>
            <a:ext cx="10277341" cy="1666405"/>
          </a:xfrm>
          <a:prstGeom prst="rect">
            <a:avLst/>
          </a:prstGeom>
        </p:spPr>
      </p:pic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This Pdf/PPt is not sufficient for your current syllabus , kindly read from your text /reference book also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9998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812" y="174812"/>
            <a:ext cx="11869270" cy="6562164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3162" t="37641" r="34816" b="28421"/>
          <a:stretch/>
        </p:blipFill>
        <p:spPr>
          <a:xfrm>
            <a:off x="1144956" y="1075765"/>
            <a:ext cx="9928982" cy="45084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51414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74812" y="174812"/>
            <a:ext cx="11869270" cy="6562164"/>
          </a:xfrm>
          <a:prstGeom prst="rect">
            <a:avLst/>
          </a:prstGeom>
          <a:noFill/>
          <a:ln w="38100">
            <a:solidFill>
              <a:srgbClr val="0020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2060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265805" y="1882785"/>
            <a:ext cx="6039559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dirty="0" smtClean="0"/>
              <a:t>The quality of reasoning is </a:t>
            </a:r>
          </a:p>
          <a:p>
            <a:pPr marL="342900" indent="-342900">
              <a:buAutoNum type="arabicPeriod"/>
            </a:pPr>
            <a:r>
              <a:rPr lang="en-US" sz="3200" dirty="0" smtClean="0"/>
              <a:t>Belief</a:t>
            </a:r>
          </a:p>
          <a:p>
            <a:pPr marL="342900" indent="-342900">
              <a:buAutoNum type="arabicPeriod"/>
            </a:pPr>
            <a:r>
              <a:rPr lang="en-US" sz="3200" dirty="0" smtClean="0"/>
              <a:t>Plausibility</a:t>
            </a:r>
          </a:p>
          <a:p>
            <a:pPr marL="342900" indent="-342900">
              <a:buAutoNum type="arabicPeriod"/>
            </a:pPr>
            <a:r>
              <a:rPr lang="en-US" sz="3200" dirty="0" smtClean="0"/>
              <a:t>Mass</a:t>
            </a:r>
          </a:p>
          <a:p>
            <a:pPr marL="342900" indent="-342900">
              <a:buAutoNum type="arabicPeriod"/>
            </a:pPr>
            <a:r>
              <a:rPr lang="en-US" sz="3200" dirty="0" smtClean="0"/>
              <a:t>All the above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243898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This Pdf/PPt is not sufficient for your current syllabus , kindly read from your text /reference book also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0792794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IN"/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8725" y="465976"/>
            <a:ext cx="10985075" cy="3876675"/>
          </a:xfrm>
          <a:prstGeom prst="rect">
            <a:avLst/>
          </a:prstGeom>
        </p:spPr>
      </p:pic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This Pdf/PPt is not sufficient for your current syllabus , kindly read from your text /reference book also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6880181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					Event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IN" dirty="0" smtClean="0"/>
              <a:t>An </a:t>
            </a:r>
            <a:r>
              <a:rPr lang="en-IN" b="1" dirty="0"/>
              <a:t>event</a:t>
            </a:r>
            <a:r>
              <a:rPr lang="en-IN" dirty="0"/>
              <a:t> is a set of outcomes of an experiment </a:t>
            </a:r>
            <a:r>
              <a:rPr lang="en-IN" dirty="0" smtClean="0"/>
              <a:t>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</a:p>
          <a:p>
            <a:pPr marL="0" indent="0">
              <a:buNone/>
            </a:pPr>
            <a:r>
              <a:rPr lang="en-US" dirty="0" smtClean="0"/>
              <a:t>Examples</a:t>
            </a:r>
            <a:endParaRPr lang="en-US" dirty="0"/>
          </a:p>
          <a:p>
            <a:r>
              <a:rPr lang="en-IN" dirty="0" smtClean="0"/>
              <a:t>"</a:t>
            </a:r>
            <a:r>
              <a:rPr lang="en-IN" dirty="0"/>
              <a:t>A King" (4 elements),</a:t>
            </a:r>
          </a:p>
          <a:p>
            <a:r>
              <a:rPr lang="en-IN" dirty="0"/>
              <a:t>"A Face card" (12 elements),</a:t>
            </a:r>
          </a:p>
          <a:p>
            <a:r>
              <a:rPr lang="en-IN" dirty="0"/>
              <a:t>"A Spade" (13 elements),</a:t>
            </a:r>
          </a:p>
          <a:p>
            <a:r>
              <a:rPr lang="en-IN" dirty="0"/>
              <a:t>"A Face card or a red suit" (32 elements),</a:t>
            </a:r>
          </a:p>
          <a:p>
            <a:r>
              <a:rPr lang="en-IN" dirty="0"/>
              <a:t>"A card" (52 elements).</a:t>
            </a:r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This Pdf/PPt is not sufficient for your current syllabus , kindly read from your text /reference book also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14467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 </a:t>
            </a:r>
            <a:r>
              <a:rPr lang="en-US" dirty="0" smtClean="0"/>
              <a:t>  Deterministic Event </a:t>
            </a:r>
            <a:r>
              <a:rPr lang="en-US" dirty="0" err="1" smtClean="0"/>
              <a:t>Vs</a:t>
            </a:r>
            <a:r>
              <a:rPr lang="en-US" dirty="0" smtClean="0"/>
              <a:t> Random Event</a:t>
            </a: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 smtClean="0"/>
              <a:t>  </a:t>
            </a:r>
          </a:p>
          <a:p>
            <a:pPr marL="0" indent="0">
              <a:buNone/>
            </a:pPr>
            <a:r>
              <a:rPr lang="en-US" dirty="0" smtClean="0"/>
              <a:t>Deterministic Event</a:t>
            </a:r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An Experiment whose outcome or result can be predicted with certainty is called a deterministic Event.</a:t>
            </a:r>
          </a:p>
          <a:p>
            <a:pPr marL="0" indent="0">
              <a:buNone/>
            </a:pPr>
            <a:r>
              <a:rPr lang="en-US" dirty="0" smtClean="0"/>
              <a:t>    Example: V=IR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Random </a:t>
            </a:r>
            <a:r>
              <a:rPr lang="en-US" dirty="0" smtClean="0"/>
              <a:t>Event</a:t>
            </a: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r>
              <a:rPr lang="en-US" dirty="0"/>
              <a:t>An Experiment whose outcome or result </a:t>
            </a:r>
            <a:r>
              <a:rPr lang="en-US" dirty="0" smtClean="0"/>
              <a:t>cannot </a:t>
            </a:r>
            <a:r>
              <a:rPr lang="en-US" dirty="0"/>
              <a:t>be predicted with certainty is called a Random </a:t>
            </a:r>
            <a:r>
              <a:rPr lang="en-US" dirty="0" smtClean="0"/>
              <a:t>Event.</a:t>
            </a:r>
          </a:p>
          <a:p>
            <a:pPr marL="0" indent="0">
              <a:buNone/>
            </a:pPr>
            <a:r>
              <a:rPr lang="en-US" dirty="0" smtClean="0"/>
              <a:t>  Example :Rolling a Dice</a:t>
            </a: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 smtClean="0"/>
          </a:p>
          <a:p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IN" smtClean="0"/>
              <a:t>This Pdf/PPt is not sufficient for your current syllabus , kindly read from your text /reference book also</a:t>
            </a:r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668845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11019</TotalTime>
  <Words>1086</Words>
  <Application>Microsoft Office PowerPoint</Application>
  <PresentationFormat>Custom</PresentationFormat>
  <Paragraphs>114</Paragraphs>
  <Slides>62</Slides>
  <Notes>24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62</vt:i4>
      </vt:variant>
    </vt:vector>
  </HeadingPairs>
  <TitlesOfParts>
    <vt:vector size="63" baseType="lpstr">
      <vt:lpstr>Office Theme</vt:lpstr>
      <vt:lpstr>Statistical Reasoning</vt:lpstr>
      <vt:lpstr>Few Real life Examples</vt:lpstr>
      <vt:lpstr>    Probability</vt:lpstr>
      <vt:lpstr>PowerPoint Presentation</vt:lpstr>
      <vt:lpstr>Some Probability Examples:</vt:lpstr>
      <vt:lpstr>PowerPoint Presentation</vt:lpstr>
      <vt:lpstr>PowerPoint Presentation</vt:lpstr>
      <vt:lpstr>     Event</vt:lpstr>
      <vt:lpstr>   Deterministic Event Vs Random Event</vt:lpstr>
      <vt:lpstr>Independent Events </vt:lpstr>
      <vt:lpstr>Dependent Events:</vt:lpstr>
      <vt:lpstr>PowerPoint Presentation</vt:lpstr>
      <vt:lpstr>    Bayes’ theorem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Nitin</dc:creator>
  <cp:lastModifiedBy>Admin</cp:lastModifiedBy>
  <cp:revision>378</cp:revision>
  <dcterms:created xsi:type="dcterms:W3CDTF">2019-01-13T12:02:37Z</dcterms:created>
  <dcterms:modified xsi:type="dcterms:W3CDTF">2022-03-15T16:56:43Z</dcterms:modified>
</cp:coreProperties>
</file>